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68" r:id="rId5"/>
    <p:sldId id="269" r:id="rId6"/>
    <p:sldId id="267" r:id="rId7"/>
    <p:sldId id="260" r:id="rId8"/>
    <p:sldId id="264" r:id="rId9"/>
    <p:sldId id="258" r:id="rId10"/>
    <p:sldId id="266" r:id="rId11"/>
    <p:sldId id="263" r:id="rId12"/>
    <p:sldId id="259" r:id="rId13"/>
    <p:sldId id="262" r:id="rId14"/>
    <p:sldId id="265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1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8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E7570F-ED60-42E5-9C7C-8B32C3920D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4AED1FC-D106-435C-B00E-1446A76C50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88527B-3160-498C-816C-3CE605512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BF32AF1-69F7-494B-BB34-FCD5D2C82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0D5208-2EC6-46E0-ADC0-336C28BF5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793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DB8A33-42A4-43BB-926F-0A53FA412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0A13ED6-7512-49A4-9EE4-A04D0254F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D1F796-2802-4525-B78E-416779503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C0A7E5-DF95-47F6-981D-9865C2CB7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9E3C2C-D8A8-4277-9C1C-9C6C81824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394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467DF57-D79D-4FCB-9A65-07CA233C05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111CCCD-CF24-41FE-97DC-6AB7437892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1D140E-8847-4AD3-88DD-47B8301BF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8C8A9F2-0593-46DF-A51E-8D3C40F0F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32D2A5-BD38-4417-9ABB-3F34020CD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282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F42B71-D3F8-4EBC-A148-33DF6DAC7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C3FCE2-B158-464D-868F-9ED367198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5881324-48E2-4261-A1B5-7A05B059E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0EEACE-0C96-4FD3-8C2C-DC3257E99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F97771-ACAB-41CD-A689-E200720D7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448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F51D0E-77FE-45DF-9BEF-4FF9D3DCB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E076E90-8E95-4CB8-BBD3-FA58AEF13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5C9DA2-8E97-49BA-87CF-8ADB01160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446360-A5A3-45A2-B327-0FC1EC1F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C2B49E8-9E3B-479E-BB63-B7581B64B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395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E623C1-700E-4190-8D8C-04B36B30B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3298040-4F57-4FA9-B992-684FBE73A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42E5E33-C615-4ABE-93DE-856C2682C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7FD198E-6BD9-41EF-B554-D87ED232E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5FA5F5-67C6-4A8E-8579-3696F79BF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A28935E-E439-467D-AC21-51C24AD2E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4115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F75522-D3F9-4B63-A938-E3975C295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BAC2C40-172D-4D6F-8E4C-DA83D3CBB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25B3F44-0EA3-4458-96D2-BE0C017169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C89DDDC-B123-45D1-AE61-AC88CCEA5E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21DFAEE-914F-46A5-9B62-BF20B01A36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9476F66-708A-4B23-93D0-868572D25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F8B9711-DF9C-43D4-A516-E78914470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C1E345F-7842-47B7-975D-49E1CE6C5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25391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3AA12A-9268-472B-A8D4-1C2DA0014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04C1622-BF52-4A79-9206-E4225A83C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8A3D570-85AE-412D-A675-F345D97A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A86CC00-804A-4DDD-BA48-806B14BE3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4713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FC5E6FA-1D6B-4C8D-A5E6-09D849C40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9EC4292-6600-4886-A553-316292DBE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35E09D5-2D7E-422B-B657-E702D344C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449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7DE8D3-E413-4ECA-8F5B-9E0DAFD22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FAE816-81E8-4133-A5F1-4C45E05F6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C70EC8A-3101-42CE-B6F3-50EF478D62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F574ED-B761-4C45-BCFE-84F3F2A67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E85143-70B0-43E1-8682-576B8F879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421925C-D02A-47D3-B635-80B941685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3997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A40EBD-76BE-4A15-8B1B-ACECE12F5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35CEDD6-D80D-4AC7-9C64-553DC5901C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D83CEE9-CF4D-4094-B15A-A093DDEC3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15E8F45-09A7-487F-A469-AF5AC7B9E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FCFCA1C-BA3D-49BB-8170-F636E5DA1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5DC8450-C682-4573-A8CB-052588EEB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9278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6D4F310-C42D-4921-99DF-57E788950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B5C341B-37C5-47E6-B283-B06A7CE9A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F24471-EC23-452A-AD62-C9CA747866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9C71E3-77E4-4BD2-A00E-850172D918A7}" type="datetimeFigureOut">
              <a:rPr lang="pt-BR" smtClean="0"/>
              <a:t>24/11/2021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6DC8BB-2360-4711-A7CA-1C6B0273A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7ED22D0-5067-4ABF-A69C-F9EC23F0A4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19C3D-AFC6-4DB4-93C8-D076C58E56DA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MSIPCMContentMarking" descr="{&quot;HashCode&quot;:-1461535615,&quot;Placement&quot;:&quot;Footer&quot;,&quot;Top&quot;:522.0343,&quot;Left&quot;:0.0,&quot;SlideWidth&quot;:960,&quot;SlideHeight&quot;:540}">
            <a:extLst>
              <a:ext uri="{FF2B5EF4-FFF2-40B4-BE49-F238E27FC236}">
                <a16:creationId xmlns:a16="http://schemas.microsoft.com/office/drawing/2014/main" id="{01FE906B-5C85-423E-AEB5-71FC2638E158}"/>
              </a:ext>
            </a:extLst>
          </p:cNvPr>
          <p:cNvSpPr txBox="1"/>
          <p:nvPr userDrawn="1"/>
        </p:nvSpPr>
        <p:spPr>
          <a:xfrm>
            <a:off x="0" y="6629836"/>
            <a:ext cx="2087159" cy="2281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pt-BR" sz="800">
                <a:solidFill>
                  <a:srgbClr val="000000"/>
                </a:solidFill>
                <a:latin typeface="Calibri" panose="020F0502020204030204" pitchFamily="34" charset="0"/>
              </a:rPr>
              <a:t>Classificação da informação: Neon@Público</a:t>
            </a:r>
          </a:p>
        </p:txBody>
      </p:sp>
    </p:spTree>
    <p:extLst>
      <p:ext uri="{BB962C8B-B14F-4D97-AF65-F5344CB8AC3E}">
        <p14:creationId xmlns:p14="http://schemas.microsoft.com/office/powerpoint/2010/main" val="2510423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8BD6195F-1279-48F7-A08A-5C1D0B8CADF3}"/>
              </a:ext>
            </a:extLst>
          </p:cNvPr>
          <p:cNvGrpSpPr/>
          <p:nvPr/>
        </p:nvGrpSpPr>
        <p:grpSpPr>
          <a:xfrm>
            <a:off x="986724" y="748391"/>
            <a:ext cx="10138475" cy="1969945"/>
            <a:chOff x="4070119" y="5096766"/>
            <a:chExt cx="7493232" cy="1455964"/>
          </a:xfrm>
        </p:grpSpPr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D4AF0EE8-8CD9-4EE8-B1A4-553A57CB7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661" b="25283"/>
            <a:stretch/>
          </p:blipFill>
          <p:spPr>
            <a:xfrm>
              <a:off x="4070119" y="5096766"/>
              <a:ext cx="7493232" cy="97768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7" name="CaixaDeTexto 140">
              <a:extLst>
                <a:ext uri="{FF2B5EF4-FFF2-40B4-BE49-F238E27FC236}">
                  <a16:creationId xmlns:a16="http://schemas.microsoft.com/office/drawing/2014/main" id="{963DF73A-FD09-45B7-A30B-5CD1F78BC046}"/>
                </a:ext>
              </a:extLst>
            </p:cNvPr>
            <p:cNvSpPr txBox="1"/>
            <p:nvPr/>
          </p:nvSpPr>
          <p:spPr>
            <a:xfrm>
              <a:off x="4863987" y="5981230"/>
              <a:ext cx="5905495" cy="571500"/>
            </a:xfrm>
            <a:prstGeom prst="rect">
              <a:avLst/>
            </a:prstGeom>
            <a:noFill/>
            <a:ln w="15875" cmpd="sng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2800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Uma</a:t>
              </a:r>
              <a:r>
                <a:rPr lang="pt-BR" sz="2800" baseline="0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Dashboard de Gelo e </a:t>
              </a:r>
              <a:r>
                <a:rPr lang="pt-BR" sz="3200" baseline="0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Fogo</a:t>
              </a:r>
              <a:endParaRPr lang="pt-BR" sz="32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AD4E7971-E9CB-4AE9-A863-2096631FAC38}"/>
              </a:ext>
            </a:extLst>
          </p:cNvPr>
          <p:cNvGrpSpPr/>
          <p:nvPr/>
        </p:nvGrpSpPr>
        <p:grpSpPr>
          <a:xfrm>
            <a:off x="1979840" y="3731923"/>
            <a:ext cx="8232320" cy="2476496"/>
            <a:chOff x="0" y="0"/>
            <a:chExt cx="8232320" cy="2476496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17A3734E-0BA7-46AC-BD3A-EC8B4DAA00AD}"/>
                </a:ext>
              </a:extLst>
            </p:cNvPr>
            <p:cNvGrpSpPr/>
            <p:nvPr/>
          </p:nvGrpSpPr>
          <p:grpSpPr>
            <a:xfrm>
              <a:off x="243372" y="625926"/>
              <a:ext cx="1539163" cy="1850570"/>
              <a:chOff x="243372" y="625926"/>
              <a:chExt cx="1539163" cy="1850570"/>
            </a:xfrm>
          </p:grpSpPr>
          <p:pic>
            <p:nvPicPr>
              <p:cNvPr id="24" name="Imagem 23">
                <a:extLst>
                  <a:ext uri="{FF2B5EF4-FFF2-40B4-BE49-F238E27FC236}">
                    <a16:creationId xmlns:a16="http://schemas.microsoft.com/office/drawing/2014/main" id="{BC8147A0-4782-4AFE-88A6-137231C91D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43372" y="945075"/>
                <a:ext cx="1443912" cy="1531421"/>
              </a:xfrm>
              <a:prstGeom prst="rect">
                <a:avLst/>
              </a:prstGeom>
              <a:effectLst>
                <a:outerShdw blurRad="50800" dist="1270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25" name="CaixaDeTexto 141">
                <a:extLst>
                  <a:ext uri="{FF2B5EF4-FFF2-40B4-BE49-F238E27FC236}">
                    <a16:creationId xmlns:a16="http://schemas.microsoft.com/office/drawing/2014/main" id="{D8F29663-9329-4B5A-B894-AE2B380C95A2}"/>
                  </a:ext>
                </a:extLst>
              </p:cNvPr>
              <p:cNvSpPr txBox="1"/>
              <p:nvPr/>
            </p:nvSpPr>
            <p:spPr>
              <a:xfrm>
                <a:off x="272142" y="625926"/>
                <a:ext cx="1510393" cy="571500"/>
              </a:xfrm>
              <a:prstGeom prst="rect">
                <a:avLst/>
              </a:prstGeom>
              <a:noFill/>
              <a:ln w="9525" cmpd="sng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t"/>
              <a:lstStyle>
                <a:lvl1pPr marL="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sz="2000" b="0" i="0">
                    <a:solidFill>
                      <a:schemeClr val="bg1">
                        <a:lumMod val="8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Honer</a:t>
                </a:r>
              </a:p>
            </p:txBody>
          </p:sp>
        </p:grpSp>
        <p:grpSp>
          <p:nvGrpSpPr>
            <p:cNvPr id="14" name="Agrupar 13">
              <a:extLst>
                <a:ext uri="{FF2B5EF4-FFF2-40B4-BE49-F238E27FC236}">
                  <a16:creationId xmlns:a16="http://schemas.microsoft.com/office/drawing/2014/main" id="{D0282B87-62B3-416F-85AE-DF65FF9BD611}"/>
                </a:ext>
              </a:extLst>
            </p:cNvPr>
            <p:cNvGrpSpPr/>
            <p:nvPr/>
          </p:nvGrpSpPr>
          <p:grpSpPr>
            <a:xfrm>
              <a:off x="2257230" y="625926"/>
              <a:ext cx="1539163" cy="1850570"/>
              <a:chOff x="2257230" y="625926"/>
              <a:chExt cx="1539163" cy="1850570"/>
            </a:xfrm>
          </p:grpSpPr>
          <p:pic>
            <p:nvPicPr>
              <p:cNvPr id="22" name="Imagem 21">
                <a:extLst>
                  <a:ext uri="{FF2B5EF4-FFF2-40B4-BE49-F238E27FC236}">
                    <a16:creationId xmlns:a16="http://schemas.microsoft.com/office/drawing/2014/main" id="{1F7CB74D-BB8B-447E-955F-E820A70F3D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2257230" y="945075"/>
                <a:ext cx="1443912" cy="1531421"/>
              </a:xfrm>
              <a:prstGeom prst="rect">
                <a:avLst/>
              </a:prstGeom>
              <a:effectLst>
                <a:outerShdw blurRad="50800" dist="1270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23" name="CaixaDeTexto 145">
                <a:extLst>
                  <a:ext uri="{FF2B5EF4-FFF2-40B4-BE49-F238E27FC236}">
                    <a16:creationId xmlns:a16="http://schemas.microsoft.com/office/drawing/2014/main" id="{E27226B2-A6C1-46A0-A40D-CD8438321584}"/>
                  </a:ext>
                </a:extLst>
              </p:cNvPr>
              <p:cNvSpPr txBox="1"/>
              <p:nvPr/>
            </p:nvSpPr>
            <p:spPr>
              <a:xfrm>
                <a:off x="2286000" y="625926"/>
                <a:ext cx="1510393" cy="571500"/>
              </a:xfrm>
              <a:prstGeom prst="rect">
                <a:avLst/>
              </a:prstGeom>
              <a:noFill/>
              <a:ln w="9525" cmpd="sng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t"/>
              <a:lstStyle>
                <a:lvl1pPr marL="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sz="2000" b="0" i="0">
                    <a:solidFill>
                      <a:schemeClr val="bg1">
                        <a:lumMod val="8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Isa</a:t>
                </a:r>
              </a:p>
            </p:txBody>
          </p:sp>
        </p:grpSp>
        <p:grpSp>
          <p:nvGrpSpPr>
            <p:cNvPr id="15" name="Agrupar 14">
              <a:extLst>
                <a:ext uri="{FF2B5EF4-FFF2-40B4-BE49-F238E27FC236}">
                  <a16:creationId xmlns:a16="http://schemas.microsoft.com/office/drawing/2014/main" id="{189CB0A4-1D1C-4809-86F8-92FD90784A21}"/>
                </a:ext>
              </a:extLst>
            </p:cNvPr>
            <p:cNvGrpSpPr/>
            <p:nvPr/>
          </p:nvGrpSpPr>
          <p:grpSpPr>
            <a:xfrm>
              <a:off x="4230265" y="625926"/>
              <a:ext cx="1539163" cy="1850570"/>
              <a:chOff x="4230265" y="625926"/>
              <a:chExt cx="1539163" cy="1850570"/>
            </a:xfrm>
          </p:grpSpPr>
          <p:pic>
            <p:nvPicPr>
              <p:cNvPr id="20" name="Imagem 19">
                <a:extLst>
                  <a:ext uri="{FF2B5EF4-FFF2-40B4-BE49-F238E27FC236}">
                    <a16:creationId xmlns:a16="http://schemas.microsoft.com/office/drawing/2014/main" id="{E318F58A-5F0A-45DE-8417-2CC1F6738A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4230265" y="945075"/>
                <a:ext cx="1443912" cy="1531421"/>
              </a:xfrm>
              <a:prstGeom prst="rect">
                <a:avLst/>
              </a:prstGeom>
              <a:effectLst>
                <a:outerShdw blurRad="50800" dist="1270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21" name="CaixaDeTexto 152">
                <a:extLst>
                  <a:ext uri="{FF2B5EF4-FFF2-40B4-BE49-F238E27FC236}">
                    <a16:creationId xmlns:a16="http://schemas.microsoft.com/office/drawing/2014/main" id="{A1952DF1-E1B7-4759-B431-A4432D9DA28C}"/>
                  </a:ext>
                </a:extLst>
              </p:cNvPr>
              <p:cNvSpPr txBox="1"/>
              <p:nvPr/>
            </p:nvSpPr>
            <p:spPr>
              <a:xfrm>
                <a:off x="4259035" y="625926"/>
                <a:ext cx="1510393" cy="571500"/>
              </a:xfrm>
              <a:prstGeom prst="rect">
                <a:avLst/>
              </a:prstGeom>
              <a:noFill/>
              <a:ln w="9525" cmpd="sng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t"/>
              <a:lstStyle>
                <a:lvl1pPr marL="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sz="2000" b="0" i="0">
                    <a:solidFill>
                      <a:schemeClr val="bg1">
                        <a:lumMod val="8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Anna</a:t>
                </a:r>
              </a:p>
            </p:txBody>
          </p:sp>
        </p:grpSp>
        <p:grpSp>
          <p:nvGrpSpPr>
            <p:cNvPr id="16" name="Agrupar 15">
              <a:extLst>
                <a:ext uri="{FF2B5EF4-FFF2-40B4-BE49-F238E27FC236}">
                  <a16:creationId xmlns:a16="http://schemas.microsoft.com/office/drawing/2014/main" id="{F28ED350-2945-415C-B0CF-9E7F8E34528C}"/>
                </a:ext>
              </a:extLst>
            </p:cNvPr>
            <p:cNvGrpSpPr/>
            <p:nvPr/>
          </p:nvGrpSpPr>
          <p:grpSpPr>
            <a:xfrm>
              <a:off x="6121658" y="625926"/>
              <a:ext cx="1539163" cy="1850570"/>
              <a:chOff x="6121658" y="625926"/>
              <a:chExt cx="1539163" cy="1850570"/>
            </a:xfrm>
          </p:grpSpPr>
          <p:pic>
            <p:nvPicPr>
              <p:cNvPr id="18" name="Imagem 17">
                <a:extLst>
                  <a:ext uri="{FF2B5EF4-FFF2-40B4-BE49-F238E27FC236}">
                    <a16:creationId xmlns:a16="http://schemas.microsoft.com/office/drawing/2014/main" id="{E2F43B46-9E80-4722-947E-2F6BD27C5B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121658" y="945075"/>
                <a:ext cx="1443912" cy="1531421"/>
              </a:xfrm>
              <a:prstGeom prst="rect">
                <a:avLst/>
              </a:prstGeom>
              <a:effectLst>
                <a:outerShdw blurRad="50800" dist="1270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9" name="CaixaDeTexto 159">
                <a:extLst>
                  <a:ext uri="{FF2B5EF4-FFF2-40B4-BE49-F238E27FC236}">
                    <a16:creationId xmlns:a16="http://schemas.microsoft.com/office/drawing/2014/main" id="{C4B11563-CB37-41E0-8C6A-31C2B7D6BC4D}"/>
                  </a:ext>
                </a:extLst>
              </p:cNvPr>
              <p:cNvSpPr txBox="1"/>
              <p:nvPr/>
            </p:nvSpPr>
            <p:spPr>
              <a:xfrm>
                <a:off x="6150428" y="625926"/>
                <a:ext cx="1510393" cy="571500"/>
              </a:xfrm>
              <a:prstGeom prst="rect">
                <a:avLst/>
              </a:prstGeom>
              <a:noFill/>
              <a:ln w="9525" cmpd="sng"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t"/>
              <a:lstStyle>
                <a:lvl1pPr marL="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pt-BR" sz="2000" b="0" i="0">
                    <a:solidFill>
                      <a:schemeClr val="bg1">
                        <a:lumMod val="8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Amanda</a:t>
                </a:r>
              </a:p>
            </p:txBody>
          </p:sp>
        </p:grpSp>
        <p:sp>
          <p:nvSpPr>
            <p:cNvPr id="17" name="CaixaDeTexto 164">
              <a:extLst>
                <a:ext uri="{FF2B5EF4-FFF2-40B4-BE49-F238E27FC236}">
                  <a16:creationId xmlns:a16="http://schemas.microsoft.com/office/drawing/2014/main" id="{36689A5C-3011-49F5-8490-0BDF3C745697}"/>
                </a:ext>
              </a:extLst>
            </p:cNvPr>
            <p:cNvSpPr txBox="1"/>
            <p:nvPr/>
          </p:nvSpPr>
          <p:spPr>
            <a:xfrm>
              <a:off x="0" y="0"/>
              <a:ext cx="8232320" cy="571500"/>
            </a:xfrm>
            <a:prstGeom prst="rect">
              <a:avLst/>
            </a:prstGeom>
            <a:noFill/>
            <a:ln w="9525" cmpd="sng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t"/>
            <a:lstStyle>
              <a:lvl1pPr marL="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pt-BR" sz="3200" b="1" dirty="0">
                  <a:solidFill>
                    <a:schemeClr val="bg1">
                      <a:lumMod val="8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Integrantes Casa Resilia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0117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sp>
        <p:nvSpPr>
          <p:cNvPr id="7" name="CaixaDeTexto 140">
            <a:extLst>
              <a:ext uri="{FF2B5EF4-FFF2-40B4-BE49-F238E27FC236}">
                <a16:creationId xmlns:a16="http://schemas.microsoft.com/office/drawing/2014/main" id="{00C5CC79-DF0B-486F-8530-CD691F252CBD}"/>
              </a:ext>
            </a:extLst>
          </p:cNvPr>
          <p:cNvSpPr txBox="1"/>
          <p:nvPr/>
        </p:nvSpPr>
        <p:spPr>
          <a:xfrm>
            <a:off x="1772361" y="2125504"/>
            <a:ext cx="2653681" cy="773250"/>
          </a:xfrm>
          <a:prstGeom prst="rect">
            <a:avLst/>
          </a:prstGeom>
          <a:noFill/>
          <a:ln w="15875" cmpd="sng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</a:t>
            </a:r>
            <a:endParaRPr lang="pt-BR" sz="32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D861299-1028-406D-A4CE-64D111E3B0C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4" r="20884"/>
          <a:stretch/>
        </p:blipFill>
        <p:spPr>
          <a:xfrm>
            <a:off x="6096000" y="632110"/>
            <a:ext cx="5221106" cy="5593779"/>
          </a:xfrm>
          <a:prstGeom prst="rect">
            <a:avLst/>
          </a:prstGeom>
        </p:spPr>
      </p:pic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12254BCF-A860-41E2-935D-41802AD6D6A0}"/>
              </a:ext>
            </a:extLst>
          </p:cNvPr>
          <p:cNvGraphicFramePr>
            <a:graphicFrameLocks noGrp="1"/>
          </p:cNvGraphicFramePr>
          <p:nvPr/>
        </p:nvGraphicFramePr>
        <p:xfrm>
          <a:off x="1381527" y="2719068"/>
          <a:ext cx="1651000" cy="2095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77316">
                  <a:extLst>
                    <a:ext uri="{9D8B030D-6E8A-4147-A177-3AD203B41FA5}">
                      <a16:colId xmlns:a16="http://schemas.microsoft.com/office/drawing/2014/main" val="183243396"/>
                    </a:ext>
                  </a:extLst>
                </a:gridCol>
                <a:gridCol w="673684">
                  <a:extLst>
                    <a:ext uri="{9D8B030D-6E8A-4147-A177-3AD203B41FA5}">
                      <a16:colId xmlns:a16="http://schemas.microsoft.com/office/drawing/2014/main" val="17202608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TEMPORADA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RATING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7477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7635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0573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9527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2089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3653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7795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8958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5924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10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9,45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0825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9,65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7763491"/>
                  </a:ext>
                </a:extLst>
              </a:tr>
            </a:tbl>
          </a:graphicData>
        </a:graphic>
      </p:graphicFrame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25460366-0516-462F-A5BC-FACB6EB0ECA9}"/>
              </a:ext>
            </a:extLst>
          </p:cNvPr>
          <p:cNvGraphicFramePr>
            <a:graphicFrameLocks noGrp="1"/>
          </p:cNvGraphicFramePr>
          <p:nvPr/>
        </p:nvGraphicFramePr>
        <p:xfrm>
          <a:off x="3238901" y="2719068"/>
          <a:ext cx="1651000" cy="2095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77316">
                  <a:extLst>
                    <a:ext uri="{9D8B030D-6E8A-4147-A177-3AD203B41FA5}">
                      <a16:colId xmlns:a16="http://schemas.microsoft.com/office/drawing/2014/main" val="2254487911"/>
                    </a:ext>
                  </a:extLst>
                </a:gridCol>
                <a:gridCol w="673684">
                  <a:extLst>
                    <a:ext uri="{9D8B030D-6E8A-4147-A177-3AD203B41FA5}">
                      <a16:colId xmlns:a16="http://schemas.microsoft.com/office/drawing/2014/main" val="156115799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TEMPORADA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RATING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5321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1749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0882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1375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2814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0300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525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46678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8060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9,45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28346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0,5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9,65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1344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021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sp>
        <p:nvSpPr>
          <p:cNvPr id="7" name="CaixaDeTexto 140">
            <a:extLst>
              <a:ext uri="{FF2B5EF4-FFF2-40B4-BE49-F238E27FC236}">
                <a16:creationId xmlns:a16="http://schemas.microsoft.com/office/drawing/2014/main" id="{00C5CC79-DF0B-486F-8530-CD691F252CBD}"/>
              </a:ext>
            </a:extLst>
          </p:cNvPr>
          <p:cNvSpPr txBox="1"/>
          <p:nvPr/>
        </p:nvSpPr>
        <p:spPr>
          <a:xfrm>
            <a:off x="1772361" y="2125504"/>
            <a:ext cx="2653681" cy="773250"/>
          </a:xfrm>
          <a:prstGeom prst="rect">
            <a:avLst/>
          </a:prstGeom>
          <a:noFill/>
          <a:ln w="15875" cmpd="sng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</a:t>
            </a:r>
            <a:endParaRPr lang="pt-BR" sz="32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D861299-1028-406D-A4CE-64D111E3B0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4" r="20884"/>
          <a:stretch/>
        </p:blipFill>
        <p:spPr>
          <a:xfrm>
            <a:off x="6096000" y="632110"/>
            <a:ext cx="5221106" cy="5593779"/>
          </a:xfrm>
          <a:prstGeom prst="rect">
            <a:avLst/>
          </a:prstGeom>
        </p:spPr>
      </p:pic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12254BCF-A860-41E2-935D-41802AD6D6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427515"/>
              </p:ext>
            </p:extLst>
          </p:nvPr>
        </p:nvGraphicFramePr>
        <p:xfrm>
          <a:off x="1381527" y="2719068"/>
          <a:ext cx="1651000" cy="2095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77316">
                  <a:extLst>
                    <a:ext uri="{9D8B030D-6E8A-4147-A177-3AD203B41FA5}">
                      <a16:colId xmlns:a16="http://schemas.microsoft.com/office/drawing/2014/main" val="183243396"/>
                    </a:ext>
                  </a:extLst>
                </a:gridCol>
                <a:gridCol w="673684">
                  <a:extLst>
                    <a:ext uri="{9D8B030D-6E8A-4147-A177-3AD203B41FA5}">
                      <a16:colId xmlns:a16="http://schemas.microsoft.com/office/drawing/2014/main" val="17202608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TEMPORADA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RATING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07477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7635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0573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49527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2089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13653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7795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8958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5924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10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9,45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0825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9,65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7763491"/>
                  </a:ext>
                </a:extLst>
              </a:tr>
            </a:tbl>
          </a:graphicData>
        </a:graphic>
      </p:graphicFrame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25460366-0516-462F-A5BC-FACB6EB0EC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380014"/>
              </p:ext>
            </p:extLst>
          </p:nvPr>
        </p:nvGraphicFramePr>
        <p:xfrm>
          <a:off x="3238901" y="2719068"/>
          <a:ext cx="1651000" cy="2095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77316">
                  <a:extLst>
                    <a:ext uri="{9D8B030D-6E8A-4147-A177-3AD203B41FA5}">
                      <a16:colId xmlns:a16="http://schemas.microsoft.com/office/drawing/2014/main" val="2254487911"/>
                    </a:ext>
                  </a:extLst>
                </a:gridCol>
                <a:gridCol w="673684">
                  <a:extLst>
                    <a:ext uri="{9D8B030D-6E8A-4147-A177-3AD203B41FA5}">
                      <a16:colId xmlns:a16="http://schemas.microsoft.com/office/drawing/2014/main" val="156115799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TEMPORADA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RATING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5321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1749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0882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8,75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1375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42814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10300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8,9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7525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46678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8060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9,45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28346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0,5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9,65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1344478"/>
                  </a:ext>
                </a:extLst>
              </a:tr>
            </a:tbl>
          </a:graphicData>
        </a:graphic>
      </p:graphicFrame>
      <p:sp>
        <p:nvSpPr>
          <p:cNvPr id="11" name="Retângulo 10">
            <a:extLst>
              <a:ext uri="{FF2B5EF4-FFF2-40B4-BE49-F238E27FC236}">
                <a16:creationId xmlns:a16="http://schemas.microsoft.com/office/drawing/2014/main" id="{A2E5C4C5-DEC4-4897-B8FE-9F77AE5225B1}"/>
              </a:ext>
            </a:extLst>
          </p:cNvPr>
          <p:cNvSpPr/>
          <p:nvPr/>
        </p:nvSpPr>
        <p:spPr>
          <a:xfrm>
            <a:off x="1162051" y="1653144"/>
            <a:ext cx="4059055" cy="3890406"/>
          </a:xfrm>
          <a:prstGeom prst="rect">
            <a:avLst/>
          </a:prstGeom>
          <a:solidFill>
            <a:schemeClr val="tx1">
              <a:lumMod val="85000"/>
              <a:lumOff val="1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2511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-11628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FA9912D-7E0D-4D83-B5CB-BAB09948E00B}"/>
              </a:ext>
            </a:extLst>
          </p:cNvPr>
          <p:cNvSpPr txBox="1"/>
          <p:nvPr/>
        </p:nvSpPr>
        <p:spPr>
          <a:xfrm>
            <a:off x="1702234" y="2016092"/>
            <a:ext cx="902273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Filtro para Gráfico "TEMPORADAS MELHOR AVALIADAS"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`SEASON`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pt-B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ROUND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pt-B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AVG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`RATING`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`EPISODES`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GROUP 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`SEASON`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ORDER 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AVG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`RATING`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OUTFILE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</a:t>
            </a:r>
            <a:r>
              <a:rPr lang="pt-B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ProgramData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/MySQL/MySQL Server 8.0/Uploads/TEMPORADA_MEDIA.csv'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FIELDS TERMINATED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","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ENCLOSED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'"'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LINES TERMINATED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’\N'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52751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-11628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pic>
        <p:nvPicPr>
          <p:cNvPr id="4" name="Imagem 3" descr="Tela de celular com fundo preto&#10;&#10;Descrição gerada automaticamente com confiança média">
            <a:extLst>
              <a:ext uri="{FF2B5EF4-FFF2-40B4-BE49-F238E27FC236}">
                <a16:creationId xmlns:a16="http://schemas.microsoft.com/office/drawing/2014/main" id="{E1FF3CE4-CB2A-4476-A14F-1C6F5D3FDE3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" y="3869861"/>
            <a:ext cx="12192000" cy="3361954"/>
          </a:xfrm>
          <a:prstGeom prst="rect">
            <a:avLst/>
          </a:prstGeom>
        </p:spPr>
      </p:pic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16BB5B31-5349-429B-9B10-3D28EE8D1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3738945"/>
              </p:ext>
            </p:extLst>
          </p:nvPr>
        </p:nvGraphicFramePr>
        <p:xfrm>
          <a:off x="1874837" y="1067654"/>
          <a:ext cx="8442326" cy="3429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95005">
                  <a:extLst>
                    <a:ext uri="{9D8B030D-6E8A-4147-A177-3AD203B41FA5}">
                      <a16:colId xmlns:a16="http://schemas.microsoft.com/office/drawing/2014/main" val="1470520686"/>
                    </a:ext>
                  </a:extLst>
                </a:gridCol>
                <a:gridCol w="1446207">
                  <a:extLst>
                    <a:ext uri="{9D8B030D-6E8A-4147-A177-3AD203B41FA5}">
                      <a16:colId xmlns:a16="http://schemas.microsoft.com/office/drawing/2014/main" val="4205503149"/>
                    </a:ext>
                  </a:extLst>
                </a:gridCol>
                <a:gridCol w="1438866">
                  <a:extLst>
                    <a:ext uri="{9D8B030D-6E8A-4147-A177-3AD203B41FA5}">
                      <a16:colId xmlns:a16="http://schemas.microsoft.com/office/drawing/2014/main" val="3897547733"/>
                    </a:ext>
                  </a:extLst>
                </a:gridCol>
                <a:gridCol w="1247996">
                  <a:extLst>
                    <a:ext uri="{9D8B030D-6E8A-4147-A177-3AD203B41FA5}">
                      <a16:colId xmlns:a16="http://schemas.microsoft.com/office/drawing/2014/main" val="3378243100"/>
                    </a:ext>
                  </a:extLst>
                </a:gridCol>
                <a:gridCol w="1013079">
                  <a:extLst>
                    <a:ext uri="{9D8B030D-6E8A-4147-A177-3AD203B41FA5}">
                      <a16:colId xmlns:a16="http://schemas.microsoft.com/office/drawing/2014/main" val="638010103"/>
                    </a:ext>
                  </a:extLst>
                </a:gridCol>
                <a:gridCol w="1101173">
                  <a:extLst>
                    <a:ext uri="{9D8B030D-6E8A-4147-A177-3AD203B41FA5}">
                      <a16:colId xmlns:a16="http://schemas.microsoft.com/office/drawing/2014/main" val="15128162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PERSONAGEM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ATOR/ATRIZ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TOTAL EPISÓDIOS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ANO ENTRADA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ANO SAÍDA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TOTAL ANOS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66029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Bronn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Jerome Flynn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18684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Jaime Lannister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Nikolaj Coster-Waldau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6919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Lord Varys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Conleth Hill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46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0235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Sansa Stark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Sophie Turner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33527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Sandor 'The Hound' Clegane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Rory McCann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9996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Jorah Mormont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Iain Glen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4530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Robin Arryn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Lino Facioli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03928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Arya Stark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Maisie Williams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6982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Samwell Tarly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John Bradley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26275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Gendry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Joe Dempsie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24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55573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Daenerys Targaryen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Emilia Clarke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38864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Cersei Lannister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Lena Headey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Jon Snow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Kit Harington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200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Theon Greyjoy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Alfie Allen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0939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Bran Stark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Isaac Hempstead Wright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40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8764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Wun Wun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Ian Whyte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16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7679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Tyrion</a:t>
                      </a:r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pt-BR" sz="1100" u="none" strike="noStrike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Lannister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Peter </a:t>
                      </a:r>
                      <a:r>
                        <a:rPr lang="pt-BR" sz="1100" u="none" strike="noStrike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Dinklage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391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9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-11628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16BB5B31-5349-429B-9B10-3D28EE8D1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861667"/>
              </p:ext>
            </p:extLst>
          </p:nvPr>
        </p:nvGraphicFramePr>
        <p:xfrm>
          <a:off x="1874837" y="1067654"/>
          <a:ext cx="8442326" cy="3429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95005">
                  <a:extLst>
                    <a:ext uri="{9D8B030D-6E8A-4147-A177-3AD203B41FA5}">
                      <a16:colId xmlns:a16="http://schemas.microsoft.com/office/drawing/2014/main" val="1470520686"/>
                    </a:ext>
                  </a:extLst>
                </a:gridCol>
                <a:gridCol w="1446207">
                  <a:extLst>
                    <a:ext uri="{9D8B030D-6E8A-4147-A177-3AD203B41FA5}">
                      <a16:colId xmlns:a16="http://schemas.microsoft.com/office/drawing/2014/main" val="4205503149"/>
                    </a:ext>
                  </a:extLst>
                </a:gridCol>
                <a:gridCol w="1438866">
                  <a:extLst>
                    <a:ext uri="{9D8B030D-6E8A-4147-A177-3AD203B41FA5}">
                      <a16:colId xmlns:a16="http://schemas.microsoft.com/office/drawing/2014/main" val="3897547733"/>
                    </a:ext>
                  </a:extLst>
                </a:gridCol>
                <a:gridCol w="1247996">
                  <a:extLst>
                    <a:ext uri="{9D8B030D-6E8A-4147-A177-3AD203B41FA5}">
                      <a16:colId xmlns:a16="http://schemas.microsoft.com/office/drawing/2014/main" val="3378243100"/>
                    </a:ext>
                  </a:extLst>
                </a:gridCol>
                <a:gridCol w="1013079">
                  <a:extLst>
                    <a:ext uri="{9D8B030D-6E8A-4147-A177-3AD203B41FA5}">
                      <a16:colId xmlns:a16="http://schemas.microsoft.com/office/drawing/2014/main" val="638010103"/>
                    </a:ext>
                  </a:extLst>
                </a:gridCol>
                <a:gridCol w="1101173">
                  <a:extLst>
                    <a:ext uri="{9D8B030D-6E8A-4147-A177-3AD203B41FA5}">
                      <a16:colId xmlns:a16="http://schemas.microsoft.com/office/drawing/2014/main" val="15128162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PERSONAGEM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ATOR/ATRIZ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TOTAL EPISÓDIOS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ANO ENTRADA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ANO SAÍDA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TOTAL ANOS</a:t>
                      </a:r>
                      <a:endParaRPr lang="pt-BR" sz="11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66029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Bronn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Jerome Flynn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18684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Jaime Lannister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Nikolaj Coster-Waldau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55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6919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Lord Varys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Conleth Hill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46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0235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Sansa Stark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Sophie Turner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33527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Sandor 'The Hound' Clegane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Rory McCann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9996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Jorah Mormont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Iain Glen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4530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Robin Arryn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Lino Facioli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03928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Arya Stark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Maisie Williams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6982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Samwell Tarly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John Bradley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26275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Gendry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Joe Dempsie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24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55573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Daenerys Targaryen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Emilia Clarke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38864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Cersei Lannister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Lena Headey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Jon Snow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Kit Harington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62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200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Theon Greyjoy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Alfie Allen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0939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Bran Stark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Isaac Hempstead Wright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40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8764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Wun Wun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Ian Whyte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16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7679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Tyrion</a:t>
                      </a:r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 </a:t>
                      </a:r>
                      <a:r>
                        <a:rPr lang="pt-BR" sz="1100" u="none" strike="noStrike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Lannister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Peter </a:t>
                      </a:r>
                      <a:r>
                        <a:rPr lang="pt-BR" sz="1100" u="none" strike="noStrike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Dinklage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67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2011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2019</a:t>
                      </a:r>
                      <a:endParaRPr lang="pt-BR" sz="11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1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8</a:t>
                      </a:r>
                      <a:endParaRPr lang="pt-BR" sz="11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391096"/>
                  </a:ext>
                </a:extLst>
              </a:tr>
            </a:tbl>
          </a:graphicData>
        </a:graphic>
      </p:graphicFrame>
      <p:sp>
        <p:nvSpPr>
          <p:cNvPr id="7" name="Retângulo 6">
            <a:extLst>
              <a:ext uri="{FF2B5EF4-FFF2-40B4-BE49-F238E27FC236}">
                <a16:creationId xmlns:a16="http://schemas.microsoft.com/office/drawing/2014/main" id="{4AC7D323-1312-4EFB-916A-AFA707FD61A4}"/>
              </a:ext>
            </a:extLst>
          </p:cNvPr>
          <p:cNvSpPr/>
          <p:nvPr/>
        </p:nvSpPr>
        <p:spPr>
          <a:xfrm>
            <a:off x="1162051" y="959292"/>
            <a:ext cx="9439274" cy="4584258"/>
          </a:xfrm>
          <a:prstGeom prst="rect">
            <a:avLst/>
          </a:prstGeom>
          <a:solidFill>
            <a:schemeClr val="tx1">
              <a:lumMod val="85000"/>
              <a:lumOff val="1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 descr="Tela de celular com fundo preto&#10;&#10;Descrição gerada automaticamente com confiança média">
            <a:extLst>
              <a:ext uri="{FF2B5EF4-FFF2-40B4-BE49-F238E27FC236}">
                <a16:creationId xmlns:a16="http://schemas.microsoft.com/office/drawing/2014/main" id="{E1FF3CE4-CB2A-4476-A14F-1C6F5D3FDE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" y="3869861"/>
            <a:ext cx="12192000" cy="336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661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pic>
        <p:nvPicPr>
          <p:cNvPr id="116" name="Imagem 115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572148A1-5F25-4075-94B2-852EB9D619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450" y="-11628"/>
            <a:ext cx="6759688" cy="7168240"/>
          </a:xfrm>
          <a:prstGeom prst="rect">
            <a:avLst/>
          </a:prstGeom>
        </p:spPr>
      </p:pic>
      <p:sp>
        <p:nvSpPr>
          <p:cNvPr id="117" name="CaixaDeTexto 140">
            <a:extLst>
              <a:ext uri="{FF2B5EF4-FFF2-40B4-BE49-F238E27FC236}">
                <a16:creationId xmlns:a16="http://schemas.microsoft.com/office/drawing/2014/main" id="{29969305-E26D-43C8-8D06-F839B3B191E4}"/>
              </a:ext>
            </a:extLst>
          </p:cNvPr>
          <p:cNvSpPr txBox="1"/>
          <p:nvPr/>
        </p:nvSpPr>
        <p:spPr>
          <a:xfrm>
            <a:off x="1733551" y="1138054"/>
            <a:ext cx="12192000" cy="773250"/>
          </a:xfrm>
          <a:prstGeom prst="rect">
            <a:avLst/>
          </a:prstGeom>
          <a:noFill/>
          <a:ln w="15875" cmpd="sng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CRIAÇÃO DAS TABELAS</a:t>
            </a:r>
            <a:endParaRPr lang="pt-BR" sz="32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0" name="CaixaDeTexto 119">
            <a:extLst>
              <a:ext uri="{FF2B5EF4-FFF2-40B4-BE49-F238E27FC236}">
                <a16:creationId xmlns:a16="http://schemas.microsoft.com/office/drawing/2014/main" id="{311A3A54-190D-4D87-AECA-EE32025ED267}"/>
              </a:ext>
            </a:extLst>
          </p:cNvPr>
          <p:cNvSpPr txBox="1"/>
          <p:nvPr/>
        </p:nvSpPr>
        <p:spPr>
          <a:xfrm>
            <a:off x="2697875" y="1106097"/>
            <a:ext cx="615315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`HOUSES`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`HOUSENAME`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35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`REGION`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`CHARACTERS`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`CHARACTER`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35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`ACTOR_ESS`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`EPISODES_APPEARED`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`FIRST_APPEARANCE`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`LAST_APPEARANCE`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`EPISODES`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`SEASON`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`EPISODE`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`TITLE`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`RELEASE_DATE`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`RATING`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`VOTES`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`SUMMARY`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240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`WRITTER1`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`WRITTER2`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`STAR1`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`STAR2`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`STAR3`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`USERS_REVIEWS`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`CRITICS_REVIEWS`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`US_VIEWERS`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`DURATION`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`DIRECTOR`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pt-B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pt-BR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pt-BR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81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sp>
        <p:nvSpPr>
          <p:cNvPr id="110" name="CaixaDeTexto 109">
            <a:extLst>
              <a:ext uri="{FF2B5EF4-FFF2-40B4-BE49-F238E27FC236}">
                <a16:creationId xmlns:a16="http://schemas.microsoft.com/office/drawing/2014/main" id="{432F3508-E643-4010-A690-16BB009FBFE9}"/>
              </a:ext>
            </a:extLst>
          </p:cNvPr>
          <p:cNvSpPr txBox="1"/>
          <p:nvPr/>
        </p:nvSpPr>
        <p:spPr>
          <a:xfrm>
            <a:off x="1165580" y="1092220"/>
            <a:ext cx="496728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Criação do Banco de dados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DROP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EXISTS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GAME_OF_THRONES;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GAME_OF_THRONES;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USE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GAME_OF_THRONES;</a:t>
            </a: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Tabelas </a:t>
            </a:r>
            <a:r>
              <a:rPr lang="pt-B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Iportadas</a:t>
            </a: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do SQL gerado no Site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HOUSES (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HOUSENAME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35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REGION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CHARACTERS (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`CHARACTER`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35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ACTOR_ESS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EPISODES_APPEARED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FIRST_APPEARANCE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LAST_APPEARANCE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pt-BR" sz="1600" dirty="0"/>
          </a:p>
        </p:txBody>
      </p: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D5525AE1-6084-446A-8E28-4C2CCD7DDB1B}"/>
              </a:ext>
            </a:extLst>
          </p:cNvPr>
          <p:cNvSpPr txBox="1"/>
          <p:nvPr/>
        </p:nvSpPr>
        <p:spPr>
          <a:xfrm>
            <a:off x="6705601" y="242947"/>
            <a:ext cx="4967288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EPISODES (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SEASON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EPISODE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TITLE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RATING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VOTES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SUMMARY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WRITTER1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WRITTER2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STAR1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STAR2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STAR3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USERS_REVIEWS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CRITICS_REVIEWS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US_VIEWERS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DURATION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DIRECTOR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Povoar Tabelas com </a:t>
            </a:r>
            <a:r>
              <a:rPr lang="pt-B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CSVs</a:t>
            </a: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de Game </a:t>
            </a:r>
            <a:r>
              <a:rPr lang="pt-B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of</a:t>
            </a:r>
            <a:endParaRPr lang="pt-BR" sz="1600" dirty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Thrones</a:t>
            </a: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em https://drive.google.com/drive/folders/1F9Rwbzzz4LJCxZU-mTR4JqDT_2vJ7-sC?usp=sharing</a:t>
            </a:r>
          </a:p>
          <a:p>
            <a:endParaRPr lang="pt-BR" sz="1600" dirty="0"/>
          </a:p>
        </p:txBody>
      </p:sp>
      <p:sp>
        <p:nvSpPr>
          <p:cNvPr id="112" name="Retângulo 111">
            <a:extLst>
              <a:ext uri="{FF2B5EF4-FFF2-40B4-BE49-F238E27FC236}">
                <a16:creationId xmlns:a16="http://schemas.microsoft.com/office/drawing/2014/main" id="{408B49A8-CE79-4475-8714-D29F12A124FF}"/>
              </a:ext>
            </a:extLst>
          </p:cNvPr>
          <p:cNvSpPr/>
          <p:nvPr/>
        </p:nvSpPr>
        <p:spPr>
          <a:xfrm>
            <a:off x="6360327" y="250866"/>
            <a:ext cx="5736423" cy="6486166"/>
          </a:xfrm>
          <a:prstGeom prst="rect">
            <a:avLst/>
          </a:prstGeom>
          <a:solidFill>
            <a:schemeClr val="tx1">
              <a:lumMod val="85000"/>
              <a:lumOff val="1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2452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sp>
        <p:nvSpPr>
          <p:cNvPr id="110" name="CaixaDeTexto 109">
            <a:extLst>
              <a:ext uri="{FF2B5EF4-FFF2-40B4-BE49-F238E27FC236}">
                <a16:creationId xmlns:a16="http://schemas.microsoft.com/office/drawing/2014/main" id="{432F3508-E643-4010-A690-16BB009FBFE9}"/>
              </a:ext>
            </a:extLst>
          </p:cNvPr>
          <p:cNvSpPr txBox="1"/>
          <p:nvPr/>
        </p:nvSpPr>
        <p:spPr>
          <a:xfrm>
            <a:off x="1165580" y="1092220"/>
            <a:ext cx="496728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Criação do Banco de dados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DROP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EXISTS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GAME_OF_THRONES;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DATABASE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GAME_OF_THRONES;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USE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GAME_OF_THRONES;</a:t>
            </a: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Criação das Tabelas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HOUSES (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HOUSENAME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35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REGION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CHARACTERS (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`CHARACTER`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35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ACTOR_ESS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EPISODES_APPEARED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FIRST_APPEARANCE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LAST_APPEARANCE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endParaRPr lang="pt-BR" sz="1600" dirty="0"/>
          </a:p>
        </p:txBody>
      </p:sp>
      <p:sp>
        <p:nvSpPr>
          <p:cNvPr id="111" name="CaixaDeTexto 110">
            <a:extLst>
              <a:ext uri="{FF2B5EF4-FFF2-40B4-BE49-F238E27FC236}">
                <a16:creationId xmlns:a16="http://schemas.microsoft.com/office/drawing/2014/main" id="{D5525AE1-6084-446A-8E28-4C2CCD7DDB1B}"/>
              </a:ext>
            </a:extLst>
          </p:cNvPr>
          <p:cNvSpPr txBox="1"/>
          <p:nvPr/>
        </p:nvSpPr>
        <p:spPr>
          <a:xfrm>
            <a:off x="6705601" y="242947"/>
            <a:ext cx="4967288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CREATE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EPISODES (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SEASON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EPISODE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TITLE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RATING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VOTES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SUMMARY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WRITTER1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WRITTER2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STAR1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STAR2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STAR3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USERS_REVIEWS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CRITICS_REVIEWS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US_VIEWERS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DURATION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),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DIRECTOR </a:t>
            </a:r>
            <a:r>
              <a:rPr lang="pt-BR" sz="16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varchar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Povoar Tabelas com </a:t>
            </a:r>
            <a:r>
              <a:rPr lang="pt-B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CSVs</a:t>
            </a: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de Game </a:t>
            </a:r>
            <a:r>
              <a:rPr lang="pt-B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of</a:t>
            </a:r>
            <a:endParaRPr lang="pt-BR" sz="1600" dirty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r>
              <a:rPr lang="pt-BR" sz="16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Thrones</a:t>
            </a: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em https://drive.google.com/drive/folders/1F9Rwbzzz4LJCxZU-mTR4JqDT_2vJ7-sC?usp=sharing</a:t>
            </a:r>
          </a:p>
          <a:p>
            <a:endParaRPr lang="pt-BR" sz="1600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B47FA6D-10AE-4440-B36D-50080B7F8C8A}"/>
              </a:ext>
            </a:extLst>
          </p:cNvPr>
          <p:cNvSpPr/>
          <p:nvPr/>
        </p:nvSpPr>
        <p:spPr>
          <a:xfrm>
            <a:off x="1165580" y="1092220"/>
            <a:ext cx="5292370" cy="5644812"/>
          </a:xfrm>
          <a:prstGeom prst="rect">
            <a:avLst/>
          </a:prstGeom>
          <a:solidFill>
            <a:schemeClr val="tx1">
              <a:lumMod val="85000"/>
              <a:lumOff val="1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152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pic>
        <p:nvPicPr>
          <p:cNvPr id="4" name="Imagem 3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C9E221BB-0338-4F03-83C0-D62D6812DD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54048"/>
          <a:stretch/>
        </p:blipFill>
        <p:spPr>
          <a:xfrm>
            <a:off x="2190001" y="4155710"/>
            <a:ext cx="7888198" cy="2354777"/>
          </a:xfrm>
          <a:prstGeom prst="rect">
            <a:avLst/>
          </a:prstGeom>
        </p:spPr>
      </p:pic>
      <p:sp>
        <p:nvSpPr>
          <p:cNvPr id="110" name="CaixaDeTexto 109">
            <a:extLst>
              <a:ext uri="{FF2B5EF4-FFF2-40B4-BE49-F238E27FC236}">
                <a16:creationId xmlns:a16="http://schemas.microsoft.com/office/drawing/2014/main" id="{432F3508-E643-4010-A690-16BB009FBFE9}"/>
              </a:ext>
            </a:extLst>
          </p:cNvPr>
          <p:cNvSpPr txBox="1"/>
          <p:nvPr/>
        </p:nvSpPr>
        <p:spPr>
          <a:xfrm>
            <a:off x="2735561" y="1019059"/>
            <a:ext cx="695086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Teste das tabelas povoadas corretamente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CHARACTERS;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EPISODES;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HOUSES;</a:t>
            </a: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Criando PK em `CHARACTERS` E FK EM `EPISODES`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CHARACTERS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PRIMARY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KEY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(ACTOR_ESS);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ALTER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`EPISODES`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CONSTRAINT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fk_ACTOR_ESS_ID</a:t>
            </a:r>
            <a:endParaRPr lang="pt-BR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FOREIGN KEY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`STAR1`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REFERENCES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`CHARACTERS`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`ACTOR_ESS`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81891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sp>
        <p:nvSpPr>
          <p:cNvPr id="110" name="CaixaDeTexto 109">
            <a:extLst>
              <a:ext uri="{FF2B5EF4-FFF2-40B4-BE49-F238E27FC236}">
                <a16:creationId xmlns:a16="http://schemas.microsoft.com/office/drawing/2014/main" id="{432F3508-E643-4010-A690-16BB009FBFE9}"/>
              </a:ext>
            </a:extLst>
          </p:cNvPr>
          <p:cNvSpPr txBox="1"/>
          <p:nvPr/>
        </p:nvSpPr>
        <p:spPr>
          <a:xfrm>
            <a:off x="2214562" y="2269024"/>
            <a:ext cx="84105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Filtro para gráfico "TOP 10 QUANTIDADE DE CASAS POR REGIÃO"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`REGION`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(*)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TOTAL 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`HOUSES`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GROUP 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`REGION`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ORDER 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TOTAL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LIMIT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OUTFILE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</a:t>
            </a:r>
            <a:r>
              <a:rPr lang="pt-B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ProgramData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/MySQL/MySQL Server 8.0/Uploads/REGIONS.csv'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FIELDS TERMINATED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","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ENCLOSED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'"'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LINES TERMINATED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'\n'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45638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5" name="Imagem 4" descr="Uma imagem contendo Mapa&#10;&#10;Descrição gerada automaticamente">
            <a:extLst>
              <a:ext uri="{FF2B5EF4-FFF2-40B4-BE49-F238E27FC236}">
                <a16:creationId xmlns:a16="http://schemas.microsoft.com/office/drawing/2014/main" id="{235E8E28-ADB0-4D56-A311-0F3F7BFD1A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26"/>
          <a:stretch/>
        </p:blipFill>
        <p:spPr>
          <a:xfrm>
            <a:off x="4671997" y="612137"/>
            <a:ext cx="7662878" cy="6074413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graphicFrame>
        <p:nvGraphicFramePr>
          <p:cNvPr id="7" name="Tabela 6">
            <a:extLst>
              <a:ext uri="{FF2B5EF4-FFF2-40B4-BE49-F238E27FC236}">
                <a16:creationId xmlns:a16="http://schemas.microsoft.com/office/drawing/2014/main" id="{C643E0B2-C1E6-44A1-8574-91B4E78F2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0734940"/>
              </p:ext>
            </p:extLst>
          </p:nvPr>
        </p:nvGraphicFramePr>
        <p:xfrm>
          <a:off x="1190626" y="2246686"/>
          <a:ext cx="2740025" cy="318382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08604">
                  <a:extLst>
                    <a:ext uri="{9D8B030D-6E8A-4147-A177-3AD203B41FA5}">
                      <a16:colId xmlns:a16="http://schemas.microsoft.com/office/drawing/2014/main" val="2823368524"/>
                    </a:ext>
                  </a:extLst>
                </a:gridCol>
                <a:gridCol w="1331421">
                  <a:extLst>
                    <a:ext uri="{9D8B030D-6E8A-4147-A177-3AD203B41FA5}">
                      <a16:colId xmlns:a16="http://schemas.microsoft.com/office/drawing/2014/main" val="749353060"/>
                    </a:ext>
                  </a:extLst>
                </a:gridCol>
              </a:tblGrid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REGIÃO</a:t>
                      </a:r>
                      <a:endParaRPr lang="pt-BR" sz="17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CASAS</a:t>
                      </a:r>
                      <a:endParaRPr lang="pt-BR" sz="1700" b="1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0204297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Reach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69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928656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Westerlands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55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563086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Riverlands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54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3545313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North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48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657706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Crownlands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38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266012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Iron Islands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35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2868243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Vale of Arryn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34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4345691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Stormlands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34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20655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Dorne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29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842942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Unknown</a:t>
                      </a:r>
                      <a:endParaRPr lang="pt-BR" sz="17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19</a:t>
                      </a:r>
                      <a:endParaRPr lang="pt-BR" sz="17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146012"/>
                  </a:ext>
                </a:extLst>
              </a:tr>
            </a:tbl>
          </a:graphicData>
        </a:graphic>
      </p:graphicFrame>
      <p:sp>
        <p:nvSpPr>
          <p:cNvPr id="11" name="CaixaDeTexto 140">
            <a:extLst>
              <a:ext uri="{FF2B5EF4-FFF2-40B4-BE49-F238E27FC236}">
                <a16:creationId xmlns:a16="http://schemas.microsoft.com/office/drawing/2014/main" id="{54C9B171-F7A2-44C6-B4E7-EA09FF7962C8}"/>
              </a:ext>
            </a:extLst>
          </p:cNvPr>
          <p:cNvSpPr txBox="1"/>
          <p:nvPr/>
        </p:nvSpPr>
        <p:spPr>
          <a:xfrm>
            <a:off x="1245604" y="1653144"/>
            <a:ext cx="2653681" cy="773250"/>
          </a:xfrm>
          <a:prstGeom prst="rect">
            <a:avLst/>
          </a:prstGeom>
          <a:noFill/>
          <a:ln w="15875" cmpd="sng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</a:t>
            </a:r>
            <a:endParaRPr lang="pt-BR" sz="32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908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5" name="Imagem 4" descr="Uma imagem contendo Mapa&#10;&#10;Descrição gerada automaticamente">
            <a:extLst>
              <a:ext uri="{FF2B5EF4-FFF2-40B4-BE49-F238E27FC236}">
                <a16:creationId xmlns:a16="http://schemas.microsoft.com/office/drawing/2014/main" id="{235E8E28-ADB0-4D56-A311-0F3F7BFD1A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26"/>
          <a:stretch/>
        </p:blipFill>
        <p:spPr>
          <a:xfrm>
            <a:off x="4671997" y="612137"/>
            <a:ext cx="7662878" cy="6074413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graphicFrame>
        <p:nvGraphicFramePr>
          <p:cNvPr id="7" name="Tabela 6">
            <a:extLst>
              <a:ext uri="{FF2B5EF4-FFF2-40B4-BE49-F238E27FC236}">
                <a16:creationId xmlns:a16="http://schemas.microsoft.com/office/drawing/2014/main" id="{C643E0B2-C1E6-44A1-8574-91B4E78F2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063968"/>
              </p:ext>
            </p:extLst>
          </p:nvPr>
        </p:nvGraphicFramePr>
        <p:xfrm>
          <a:off x="1190626" y="2246686"/>
          <a:ext cx="2740025" cy="318382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08604">
                  <a:extLst>
                    <a:ext uri="{9D8B030D-6E8A-4147-A177-3AD203B41FA5}">
                      <a16:colId xmlns:a16="http://schemas.microsoft.com/office/drawing/2014/main" val="2823368524"/>
                    </a:ext>
                  </a:extLst>
                </a:gridCol>
                <a:gridCol w="1331421">
                  <a:extLst>
                    <a:ext uri="{9D8B030D-6E8A-4147-A177-3AD203B41FA5}">
                      <a16:colId xmlns:a16="http://schemas.microsoft.com/office/drawing/2014/main" val="749353060"/>
                    </a:ext>
                  </a:extLst>
                </a:gridCol>
              </a:tblGrid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REGIÃO</a:t>
                      </a:r>
                      <a:endParaRPr lang="pt-BR" sz="1700" b="1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CASAS</a:t>
                      </a:r>
                      <a:endParaRPr lang="pt-BR" sz="1700" b="1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0204297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Reach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69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928656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Westerlands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55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563086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Riverlands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54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3545313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North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48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4657706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Crownlands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38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266012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Iron Islands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35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2868243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Vale of Arryn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34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4345691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Stormlands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34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20655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Dorne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29</a:t>
                      </a:r>
                      <a:endParaRPr lang="pt-BR" sz="1700" b="0" i="0" u="none" strike="noStrike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842942"/>
                  </a:ext>
                </a:extLst>
              </a:tr>
              <a:tr h="28943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 err="1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Unknown</a:t>
                      </a:r>
                      <a:endParaRPr lang="pt-BR" sz="17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solidFill>
                            <a:schemeClr val="bg2">
                              <a:lumMod val="90000"/>
                            </a:schemeClr>
                          </a:solidFill>
                          <a:effectLst/>
                        </a:rPr>
                        <a:t>19</a:t>
                      </a:r>
                      <a:endParaRPr lang="pt-BR" sz="1700" b="0" i="0" u="none" strike="noStrike" dirty="0">
                        <a:solidFill>
                          <a:schemeClr val="bg2">
                            <a:lumMod val="9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146012"/>
                  </a:ext>
                </a:extLst>
              </a:tr>
            </a:tbl>
          </a:graphicData>
        </a:graphic>
      </p:graphicFrame>
      <p:sp>
        <p:nvSpPr>
          <p:cNvPr id="11" name="CaixaDeTexto 140">
            <a:extLst>
              <a:ext uri="{FF2B5EF4-FFF2-40B4-BE49-F238E27FC236}">
                <a16:creationId xmlns:a16="http://schemas.microsoft.com/office/drawing/2014/main" id="{54C9B171-F7A2-44C6-B4E7-EA09FF7962C8}"/>
              </a:ext>
            </a:extLst>
          </p:cNvPr>
          <p:cNvSpPr txBox="1"/>
          <p:nvPr/>
        </p:nvSpPr>
        <p:spPr>
          <a:xfrm>
            <a:off x="1245604" y="1653144"/>
            <a:ext cx="2653681" cy="773250"/>
          </a:xfrm>
          <a:prstGeom prst="rect">
            <a:avLst/>
          </a:prstGeom>
          <a:noFill/>
          <a:ln w="15875" cmpd="sng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28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</a:t>
            </a:r>
            <a:endParaRPr lang="pt-BR" sz="32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3AB3C980-7F23-437F-AC08-4C68D6F7697E}"/>
              </a:ext>
            </a:extLst>
          </p:cNvPr>
          <p:cNvSpPr/>
          <p:nvPr/>
        </p:nvSpPr>
        <p:spPr>
          <a:xfrm>
            <a:off x="1162051" y="1653144"/>
            <a:ext cx="2876549" cy="3890406"/>
          </a:xfrm>
          <a:prstGeom prst="rect">
            <a:avLst/>
          </a:prstGeom>
          <a:solidFill>
            <a:schemeClr val="tx1">
              <a:lumMod val="85000"/>
              <a:lumOff val="1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615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C88E23F8-B4A6-4C47-B146-4C8B526DCA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64" r="35111" b="25873"/>
          <a:stretch/>
        </p:blipFill>
        <p:spPr>
          <a:xfrm>
            <a:off x="1066801" y="0"/>
            <a:ext cx="11125199" cy="6846372"/>
          </a:xfrm>
          <a:prstGeom prst="rect">
            <a:avLst/>
          </a:prstGeom>
        </p:spPr>
      </p:pic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28EAB60A-73EC-4B90-B45C-64D0AC519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6" y="94374"/>
            <a:ext cx="3740950" cy="758916"/>
          </a:xfrm>
          <a:prstGeom prst="rect">
            <a:avLst/>
          </a:prstGeom>
        </p:spPr>
      </p:pic>
      <p:pic>
        <p:nvPicPr>
          <p:cNvPr id="109" name="Imagem 108" descr="Uma imagem contendo escuro&#10;&#10;Descrição gerada automaticamente">
            <a:extLst>
              <a:ext uri="{FF2B5EF4-FFF2-40B4-BE49-F238E27FC236}">
                <a16:creationId xmlns:a16="http://schemas.microsoft.com/office/drawing/2014/main" id="{C85BC60A-2E72-4229-8BCF-9CA354C58F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63"/>
          <a:stretch/>
        </p:blipFill>
        <p:spPr>
          <a:xfrm>
            <a:off x="0" y="-11628"/>
            <a:ext cx="1631074" cy="220769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C269241E-76A5-43DE-87FC-708443EC3FDC}"/>
              </a:ext>
            </a:extLst>
          </p:cNvPr>
          <p:cNvSpPr txBox="1"/>
          <p:nvPr/>
        </p:nvSpPr>
        <p:spPr>
          <a:xfrm>
            <a:off x="849721" y="1662271"/>
            <a:ext cx="105155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Filtro para gráfico " PERSONAGENS VIVOS POR MAIS TEMPO E EM QUANTOS EPISÓDIOS APARECERAM"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`CHARACTER`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`LAST_APPEARANCE`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`FIRST_APPEARANCE`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TOTAL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`CHARACTERS`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ORDER 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TOTAL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-- Sabendo que o máximo de anos é 8 temos o filtro abaixo</a:t>
            </a:r>
          </a:p>
          <a:p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SELECT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`CHARACTER`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`EPISODES_APPEARED`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`LAST_APPEARANCE`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`FIRST_APPEARANCE`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TOTAL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`CHARACTERS`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`LAST_APPEARANCE`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`FIRST_APPEARANCE`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= </a:t>
            </a:r>
            <a:r>
              <a:rPr lang="pt-BR" sz="16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ORDER BY 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`EPISODES_APPEARED`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DESC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INTO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OUTFILE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'C:/</a:t>
            </a:r>
            <a:r>
              <a:rPr lang="pt-BR" sz="16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ProgramData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/MySQL/MySQL Server 8.0/Uploads/TOP_APEA.csv'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FIELDS TERMINATED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","</a:t>
            </a:r>
            <a:endParaRPr lang="pt-B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ENCLOSED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'"'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LINES TERMINATED 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BY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’\N'</a:t>
            </a:r>
            <a:r>
              <a:rPr lang="pt-BR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370920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1516</Words>
  <Application>Microsoft Office PowerPoint</Application>
  <PresentationFormat>Widescreen</PresentationFormat>
  <Paragraphs>500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Honer Gelmini Liberal</dc:creator>
  <cp:lastModifiedBy>Honer Gelmini Liberal</cp:lastModifiedBy>
  <cp:revision>19</cp:revision>
  <dcterms:created xsi:type="dcterms:W3CDTF">2021-11-22T16:36:41Z</dcterms:created>
  <dcterms:modified xsi:type="dcterms:W3CDTF">2021-11-24T22:10:53Z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df47791-4013-4c1a-b612-0fdac7e11a99_Enabled">
    <vt:lpwstr>true</vt:lpwstr>
  </property>
  <property fmtid="{D5CDD505-2E9C-101B-9397-08002B2CF9AE}" pid="3" name="MSIP_Label_9df47791-4013-4c1a-b612-0fdac7e11a99_SetDate">
    <vt:lpwstr>2021-11-24T22:10:52Z</vt:lpwstr>
  </property>
  <property fmtid="{D5CDD505-2E9C-101B-9397-08002B2CF9AE}" pid="4" name="MSIP_Label_9df47791-4013-4c1a-b612-0fdac7e11a99_Method">
    <vt:lpwstr>Privileged</vt:lpwstr>
  </property>
  <property fmtid="{D5CDD505-2E9C-101B-9397-08002B2CF9AE}" pid="5" name="MSIP_Label_9df47791-4013-4c1a-b612-0fdac7e11a99_Name">
    <vt:lpwstr>Teste_Externo</vt:lpwstr>
  </property>
  <property fmtid="{D5CDD505-2E9C-101B-9397-08002B2CF9AE}" pid="6" name="MSIP_Label_9df47791-4013-4c1a-b612-0fdac7e11a99_SiteId">
    <vt:lpwstr>3f54b4f9-5f65-4ed2-905f-fb14a26799c6</vt:lpwstr>
  </property>
  <property fmtid="{D5CDD505-2E9C-101B-9397-08002B2CF9AE}" pid="7" name="MSIP_Label_9df47791-4013-4c1a-b612-0fdac7e11a99_ActionId">
    <vt:lpwstr>7855ccf8-55e7-40bd-ab94-527d79535489</vt:lpwstr>
  </property>
  <property fmtid="{D5CDD505-2E9C-101B-9397-08002B2CF9AE}" pid="8" name="MSIP_Label_9df47791-4013-4c1a-b612-0fdac7e11a99_ContentBits">
    <vt:lpwstr>2</vt:lpwstr>
  </property>
</Properties>
</file>

<file path=docProps/thumbnail.jpeg>
</file>